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</p:sldIdLst>
  <p:sldSz cy="5143500" cx="9144000"/>
  <p:notesSz cx="6858000" cy="9144000"/>
  <p:embeddedFontLst>
    <p:embeddedFont>
      <p:font typeface="Caveat"/>
      <p:regular r:id="rId40"/>
      <p:bold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Caveat-regular.fntdata"/><Relationship Id="rId20" Type="http://schemas.openxmlformats.org/officeDocument/2006/relationships/slide" Target="slides/slide15.xml"/><Relationship Id="rId41" Type="http://schemas.openxmlformats.org/officeDocument/2006/relationships/font" Target="fonts/Caveat-bold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d282200aae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d282200aae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d282200aae_0_5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d282200aae_0_5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This is the grant chart we created for semster 8.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We planned to complete all the phases within 16 weeks in our second approach.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d282200aae_0_6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d282200aae_0_6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Lets have a quick idea about what we have done in approach 2.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In the 2nd approach  we mainly focus on building a landmark based comparison model.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First we built the comparison model using only landmarks.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Then by the purpose of improving that model we combined a gender prediction model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and a hair extraction model with the landmark based comaprison model.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Meanwhile we built a classification model for  achieving our goal as an alternative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plan.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Finally we did a rank based comparison to find which method works well.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For all the task we used 3 differnet datatsets and one test set.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Then lets see more details about each method.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d282200aae_0_5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d282200aae_0_5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Landmark based comparison model we can divide into 4 parts like face detection,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landmark prediction, feature extraction and feature comaprison.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First we trained two landmark detection models, one for cartoons and other for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 humans.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While training the dlib shape predictor landmark detection model we need to detect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faces in human images and cartoon images.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 For that we used dlib frontal face detector. .......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Then for all the cartoon images we detected the landmarks points and then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extracted features  like distances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 and areas betweeen specific points. After that those features were stored in a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csv file.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Then  for a new humman image features were extarcted in the same way and they are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compared with the cartoon image features which are stored in the csv file.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For feature camparison euclidean distance was used.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d282200aae_0_6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d282200aae_0_6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We trained our landmark detection models to detect 35 points on the face.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For training the human landmark prediction model around 3000 images of ibug300w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datatset was used.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For training cartoon landmark prediction model we couldn't find a existing dataset.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Therefore we created that dataset ourselves. It consisted of around 400 disney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images of 77 charaacters at the begining.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 We marked 35 points on the each cartoon face using imglab annotating tool.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AFter that for enlarging the dataset we flip all the images and the coordinates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 of landmark points.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After that the datatset consitsted of around 800 images.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d282200aae_0_6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d282200aae_0_6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We identified that in the land mark deection based comparson model some times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 we got opposite gender imags as prediction. For a  instance for a male human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 image we got female  cartoon images as predicted doppelganger.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 By the purpose of solving this problem we combined a gender prediction model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 with our model.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That gender prediction model was trainned by  Gil Levi and Tal Hassner.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For training that they have used Adience dataset.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So for our task we didnt train our own model.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We used their weight file for gender prediction on human images.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d282200aae_0_6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d282200aae_0_6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Up to now only the face features were considered. But Similarity of a human image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 and a cartoon image not depends only on the face, it depends on hair and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the clothes as well.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But considering the colthes is not fair. Therefore we considered hair features.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 For hair feature extraction hair segmnetation model which was tranined on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CelebA Face/Hair segmentation database, Figaro, and LFW Part Labels datasets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by ItechyHiker was used.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 For our task only the shape of hair was considered. For exatracting hair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features we used VGG16 model.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d282200aae_0_7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d282200aae_0_7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In this combined model when calculating the final euclidean distance for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similarity comaparison we multiplied Face euclidean distance with w  and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Hair euclidean distance with  (1-w) to change how much portion cause to the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final eculidean distance.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d282200aae_0_7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d282200aae_0_7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 AS an alterntive plan we built this image classifiacation model to find the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doppelganager cartoon. Image classification is a supervised learning problem.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WHen buliding the model  TensorFlow 2.0 and Keras was used. AS the  base model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 we used the google MobileNetV2 model. It was a model which  was trained on imageNet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 dataset.Here our datatset contained 406 images from  58 characteres.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 For further cointinuing the presentation i will invite hashan.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d282200aae_0_7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d282200aae_0_7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d282200aae_0_7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d282200aae_0_7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d282200aae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d282200aae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d282200aae_0_7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d282200aae_0_7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d282200aae_0_7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d282200aae_0_7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d282200aae_0_7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d282200aae_0_7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d282200aae_0_7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d282200aae_0_7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d05f42438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d05f42438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d282200aae_0_7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d282200aae_0_7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d282200aae_0_7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d282200aae_0_7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d282200aae_0_8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d282200aae_0_8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d282200aae_0_8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d282200aae_0_8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d282200aae_0_8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d282200aae_0_8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d282200aae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d282200aae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d282200aae_0_8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d282200aae_0_8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d282200aae_0_8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d282200aae_0_8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d282200aae_0_9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d282200aae_0_9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d282200aae_0_9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d282200aae_0_9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d282200aae_0_8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d282200aae_0_8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d282200aae_0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d282200aae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d282200aae_0_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d282200aae_0_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d282200aae_0_10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d282200aae_0_10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d282200aae_0_3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d282200aae_0_3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d282200aae_0_4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d282200aae_0_4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d282200aae_0_5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d282200aae_0_5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Thank you sandushi. Lets move into  our 2nd approach.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jpg"/><Relationship Id="rId4" Type="http://schemas.openxmlformats.org/officeDocument/2006/relationships/image" Target="../media/image14.jpg"/><Relationship Id="rId5" Type="http://schemas.openxmlformats.org/officeDocument/2006/relationships/image" Target="../media/image17.jpg"/><Relationship Id="rId6" Type="http://schemas.openxmlformats.org/officeDocument/2006/relationships/image" Target="../media/image2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talhassner.github.io/home/projects/Adience/Adience-data.html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0.png"/><Relationship Id="rId4" Type="http://schemas.openxmlformats.org/officeDocument/2006/relationships/image" Target="../media/image3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jpg"/><Relationship Id="rId4" Type="http://schemas.openxmlformats.org/officeDocument/2006/relationships/image" Target="../media/image11.png"/><Relationship Id="rId5" Type="http://schemas.openxmlformats.org/officeDocument/2006/relationships/image" Target="../media/image10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4.png"/><Relationship Id="rId4" Type="http://schemas.openxmlformats.org/officeDocument/2006/relationships/image" Target="../media/image2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5.png"/><Relationship Id="rId4" Type="http://schemas.openxmlformats.org/officeDocument/2006/relationships/image" Target="../media/image4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1.png"/><Relationship Id="rId4" Type="http://schemas.openxmlformats.org/officeDocument/2006/relationships/image" Target="../media/image3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3.png"/><Relationship Id="rId4" Type="http://schemas.openxmlformats.org/officeDocument/2006/relationships/image" Target="../media/image3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4.png"/><Relationship Id="rId4" Type="http://schemas.openxmlformats.org/officeDocument/2006/relationships/image" Target="../media/image3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9.png"/><Relationship Id="rId4" Type="http://schemas.openxmlformats.org/officeDocument/2006/relationships/image" Target="../media/image4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2.png"/><Relationship Id="rId4" Type="http://schemas.openxmlformats.org/officeDocument/2006/relationships/image" Target="../media/image4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9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8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6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Relationship Id="rId4" Type="http://schemas.openxmlformats.org/officeDocument/2006/relationships/image" Target="../media/image5.png"/><Relationship Id="rId5" Type="http://schemas.openxmlformats.org/officeDocument/2006/relationships/image" Target="../media/image20.png"/><Relationship Id="rId6" Type="http://schemas.openxmlformats.org/officeDocument/2006/relationships/image" Target="../media/image29.png"/><Relationship Id="rId7" Type="http://schemas.openxmlformats.org/officeDocument/2006/relationships/image" Target="../media/image12.png"/><Relationship Id="rId8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Relationship Id="rId4" Type="http://schemas.openxmlformats.org/officeDocument/2006/relationships/image" Target="../media/image7.png"/><Relationship Id="rId5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png"/><Relationship Id="rId4" Type="http://schemas.openxmlformats.org/officeDocument/2006/relationships/image" Target="../media/image19.jpg"/><Relationship Id="rId5" Type="http://schemas.openxmlformats.org/officeDocument/2006/relationships/image" Target="../media/image2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1.jpg"/><Relationship Id="rId4" Type="http://schemas.openxmlformats.org/officeDocument/2006/relationships/image" Target="../media/image22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13"/>
          <p:cNvSpPr txBox="1"/>
          <p:nvPr/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200">
              <a:solidFill>
                <a:srgbClr val="000000"/>
              </a:solidFill>
            </a:endParaRPr>
          </a:p>
        </p:txBody>
      </p:sp>
      <p:sp>
        <p:nvSpPr>
          <p:cNvPr id="57" name="Google Shape;57;p13"/>
          <p:cNvSpPr txBox="1"/>
          <p:nvPr/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595959"/>
              </a:solidFill>
            </a:endParaRPr>
          </a:p>
        </p:txBody>
      </p:sp>
      <p:pic>
        <p:nvPicPr>
          <p:cNvPr id="58" name="Google Shape;58;p13"/>
          <p:cNvPicPr preferRelativeResize="0"/>
          <p:nvPr/>
        </p:nvPicPr>
        <p:blipFill rotWithShape="1">
          <a:blip r:embed="rId3">
            <a:alphaModFix/>
          </a:blip>
          <a:srcRect b="15740" l="0" r="53464" t="11351"/>
          <a:stretch/>
        </p:blipFill>
        <p:spPr>
          <a:xfrm>
            <a:off x="0" y="0"/>
            <a:ext cx="3258226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13"/>
          <p:cNvPicPr preferRelativeResize="0"/>
          <p:nvPr/>
        </p:nvPicPr>
        <p:blipFill rotWithShape="1">
          <a:blip r:embed="rId4">
            <a:alphaModFix/>
          </a:blip>
          <a:srcRect b="32809" l="48343" r="12997" t="0"/>
          <a:stretch/>
        </p:blipFill>
        <p:spPr>
          <a:xfrm>
            <a:off x="3258225" y="2359825"/>
            <a:ext cx="2526301" cy="2783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13"/>
          <p:cNvPicPr preferRelativeResize="0"/>
          <p:nvPr/>
        </p:nvPicPr>
        <p:blipFill rotWithShape="1">
          <a:blip r:embed="rId5">
            <a:alphaModFix/>
          </a:blip>
          <a:srcRect b="0" l="2038" r="59140" t="0"/>
          <a:stretch/>
        </p:blipFill>
        <p:spPr>
          <a:xfrm>
            <a:off x="5784525" y="0"/>
            <a:ext cx="3549725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58225" y="0"/>
            <a:ext cx="2571750" cy="2571750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3"/>
          <p:cNvSpPr/>
          <p:nvPr/>
        </p:nvSpPr>
        <p:spPr>
          <a:xfrm>
            <a:off x="2923550" y="1905950"/>
            <a:ext cx="3759600" cy="1548900"/>
          </a:xfrm>
          <a:prstGeom prst="roundRect">
            <a:avLst>
              <a:gd fmla="val 16667" name="adj"/>
            </a:avLst>
          </a:prstGeom>
          <a:solidFill>
            <a:srgbClr val="6FA8DC">
              <a:alpha val="26260"/>
            </a:srgbClr>
          </a:solidFill>
          <a:ln>
            <a:noFill/>
          </a:ln>
          <a:effectLst>
            <a:outerShdw blurRad="57150" rotWithShape="0" algn="bl" dir="5400000" dist="19050">
              <a:srgbClr val="000000">
                <a:alpha val="49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 sz="5500">
                <a:solidFill>
                  <a:srgbClr val="FFFFFF"/>
                </a:solidFill>
                <a:latin typeface="Caveat"/>
                <a:ea typeface="Caveat"/>
                <a:cs typeface="Caveat"/>
                <a:sym typeface="Caveat"/>
              </a:rPr>
              <a:t>Doppelganger Cartoon</a:t>
            </a:r>
            <a:endParaRPr b="1" i="1" sz="5500">
              <a:solidFill>
                <a:srgbClr val="FFFFFF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63" name="Google Shape;6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2"/>
          <p:cNvSpPr txBox="1"/>
          <p:nvPr>
            <p:ph type="title"/>
          </p:nvPr>
        </p:nvSpPr>
        <p:spPr>
          <a:xfrm>
            <a:off x="311700" y="1041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Approach </a:t>
            </a:r>
            <a:r>
              <a:rPr lang="en-GB"/>
              <a:t>2 Gantt chart</a:t>
            </a:r>
            <a:endParaRPr/>
          </a:p>
        </p:txBody>
      </p:sp>
      <p:sp>
        <p:nvSpPr>
          <p:cNvPr id="164" name="Google Shape;164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66" name="Google Shape;16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5036" y="676825"/>
            <a:ext cx="6545163" cy="4466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Approach 2 </a:t>
            </a:r>
            <a:endParaRPr/>
          </a:p>
        </p:txBody>
      </p:sp>
      <p:sp>
        <p:nvSpPr>
          <p:cNvPr id="172" name="Google Shape;172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Basic Model - Landmarks based comparison model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To improve the performance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Landmarks based + </a:t>
            </a:r>
            <a:r>
              <a:rPr lang="en-GB"/>
              <a:t>gender prediction </a:t>
            </a:r>
            <a:r>
              <a:rPr lang="en-GB"/>
              <a:t>model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Landmarks based + gender prediction</a:t>
            </a:r>
            <a:r>
              <a:rPr lang="en-GB"/>
              <a:t> + hair extraction model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Classification approach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To compare the results for each model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Rank based comparison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73" name="Google Shape;17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3700" y="3171825"/>
            <a:ext cx="5500249" cy="1833425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Landmarks based comparison model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Face detection</a:t>
            </a:r>
            <a:endParaRPr/>
          </a:p>
          <a:p>
            <a:pPr indent="-304165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-GB"/>
              <a:t>Dlib frontal face detector </a:t>
            </a:r>
            <a:endParaRPr/>
          </a:p>
          <a:p>
            <a:pPr indent="-304165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-GB"/>
              <a:t>Dlib CNN face detector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Landmarks prediction</a:t>
            </a:r>
            <a:endParaRPr/>
          </a:p>
          <a:p>
            <a:pPr indent="-304165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-GB"/>
              <a:t>Dlib shape predictor model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Feature extraction</a:t>
            </a:r>
            <a:endParaRPr/>
          </a:p>
          <a:p>
            <a:pPr indent="-304165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-GB"/>
              <a:t>Distances </a:t>
            </a:r>
            <a:endParaRPr/>
          </a:p>
          <a:p>
            <a:pPr indent="-304165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-GB"/>
              <a:t>Areas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Feature comparison</a:t>
            </a:r>
            <a:endParaRPr/>
          </a:p>
          <a:p>
            <a:pPr indent="-304165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-GB"/>
              <a:t>Euclidean distance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82" name="Google Shape;18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02725" y="1337850"/>
            <a:ext cx="3490076" cy="3231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8947"/>
              <a:buFont typeface="Arial"/>
              <a:buNone/>
            </a:pPr>
            <a:r>
              <a:rPr lang="en-GB"/>
              <a:t>Landmarks based comparison model cont.</a:t>
            </a:r>
            <a:endParaRPr sz="3800">
              <a:solidFill>
                <a:srgbClr val="000000"/>
              </a:solidFill>
            </a:endParaRPr>
          </a:p>
        </p:txBody>
      </p:sp>
      <p:sp>
        <p:nvSpPr>
          <p:cNvPr id="188" name="Google Shape;188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40000" lnSpcReduction="2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 sz="4500"/>
              <a:t>Dataset</a:t>
            </a:r>
            <a:endParaRPr sz="4500"/>
          </a:p>
          <a:p>
            <a:pPr indent="-302260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-GB" sz="2900"/>
              <a:t>For human</a:t>
            </a:r>
            <a:endParaRPr sz="2900"/>
          </a:p>
          <a:p>
            <a:pPr indent="-302260" lvl="2" marL="1371600" rtl="0" algn="l">
              <a:spcBef>
                <a:spcPts val="0"/>
              </a:spcBef>
              <a:spcAft>
                <a:spcPts val="0"/>
              </a:spcAft>
              <a:buSzPct val="100000"/>
              <a:buChar char="■"/>
            </a:pPr>
            <a:r>
              <a:rPr lang="en-GB" sz="2900"/>
              <a:t>ibug 300-w dataset → around 3000 images</a:t>
            </a:r>
            <a:endParaRPr sz="2900"/>
          </a:p>
          <a:p>
            <a:pPr indent="-302260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-GB" sz="2900"/>
              <a:t>For cartoon </a:t>
            </a:r>
            <a:endParaRPr sz="2900"/>
          </a:p>
          <a:p>
            <a:pPr indent="-302260" lvl="2" marL="1371600" rtl="0" algn="l">
              <a:spcBef>
                <a:spcPts val="0"/>
              </a:spcBef>
              <a:spcAft>
                <a:spcPts val="0"/>
              </a:spcAft>
              <a:buSzPct val="100000"/>
              <a:buChar char="■"/>
            </a:pPr>
            <a:r>
              <a:rPr lang="en-GB" sz="2900"/>
              <a:t>Own dataset → around 800 disney images </a:t>
            </a:r>
            <a:endParaRPr sz="2900"/>
          </a:p>
          <a:p>
            <a:pPr indent="-302260" lvl="3" marL="18288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 sz="2900"/>
              <a:t>Imglab tool to mark landmarks points</a:t>
            </a:r>
            <a:endParaRPr sz="2900"/>
          </a:p>
          <a:p>
            <a:pPr indent="-302260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-GB" sz="2900"/>
              <a:t>Enlarge dataset</a:t>
            </a:r>
            <a:endParaRPr sz="2900"/>
          </a:p>
          <a:p>
            <a:pPr indent="-302260" lvl="2" marL="1371600" rtl="0" algn="l">
              <a:spcBef>
                <a:spcPts val="0"/>
              </a:spcBef>
              <a:spcAft>
                <a:spcPts val="0"/>
              </a:spcAft>
              <a:buSzPct val="100000"/>
              <a:buChar char="■"/>
            </a:pPr>
            <a:r>
              <a:rPr lang="en-GB" sz="2900"/>
              <a:t>Flip images</a:t>
            </a:r>
            <a:endParaRPr sz="29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 sz="4500"/>
              <a:t>35 landmarks on face </a:t>
            </a:r>
            <a:endParaRPr sz="45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 sz="4500"/>
              <a:t>dlib’s facial landmark predictor</a:t>
            </a:r>
            <a:endParaRPr sz="4500"/>
          </a:p>
          <a:p>
            <a:pPr indent="-302260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-GB" sz="2900"/>
              <a:t>most common, well-known shape predictor </a:t>
            </a:r>
            <a:endParaRPr sz="29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5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	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90" name="Google Shape;19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2275" y="1366275"/>
            <a:ext cx="3504800" cy="3296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-GB"/>
              <a:t>Landmarks based comparison + Gender prediction model</a:t>
            </a:r>
            <a:endParaRPr/>
          </a:p>
        </p:txBody>
      </p:sp>
      <p:sp>
        <p:nvSpPr>
          <p:cNvPr id="196" name="Google Shape;196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Landmarks based model comparison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results with both male and female cartoons for a male human image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Model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Trained by Gil Levi and Tal Hassner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Used Adience dataset for training  </a:t>
            </a:r>
            <a:r>
              <a:rPr lang="en-GB" u="sng">
                <a:solidFill>
                  <a:schemeClr val="hlink"/>
                </a:solidFill>
                <a:hlinkClick r:id="rId3"/>
              </a:rPr>
              <a:t>(https://talhassner.github.io/home/projects/Adience/Adience-data.html) 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Framed gender prediction as a classification problem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 Used the model weight files</a:t>
            </a:r>
            <a:endParaRPr/>
          </a:p>
        </p:txBody>
      </p:sp>
      <p:sp>
        <p:nvSpPr>
          <p:cNvPr id="197" name="Google Shape;197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7"/>
          <p:cNvSpPr txBox="1"/>
          <p:nvPr>
            <p:ph type="title"/>
          </p:nvPr>
        </p:nvSpPr>
        <p:spPr>
          <a:xfrm>
            <a:off x="311700" y="445025"/>
            <a:ext cx="8520600" cy="9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-GB"/>
              <a:t>Landmarks based comparison + Gender prediction + Hair Extraction model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27"/>
          <p:cNvSpPr txBox="1"/>
          <p:nvPr>
            <p:ph idx="1" type="body"/>
          </p:nvPr>
        </p:nvSpPr>
        <p:spPr>
          <a:xfrm>
            <a:off x="311700" y="1429625"/>
            <a:ext cx="8520600" cy="313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L</a:t>
            </a:r>
            <a:r>
              <a:rPr lang="en-GB"/>
              <a:t>andmarks-based approach → only the facial features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Similarity not only depends on the face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Hair segmentation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Used a method by ItechyHiker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Used CelebA Face/Hair segmentation database, Figaro, and LFW Part Labels datasets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Our task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Only the shape of hair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Features extracted using VGG16 model</a:t>
            </a:r>
            <a:endParaRPr/>
          </a:p>
        </p:txBody>
      </p:sp>
      <p:sp>
        <p:nvSpPr>
          <p:cNvPr id="204" name="Google Shape;204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8"/>
          <p:cNvSpPr txBox="1"/>
          <p:nvPr>
            <p:ph type="title"/>
          </p:nvPr>
        </p:nvSpPr>
        <p:spPr>
          <a:xfrm>
            <a:off x="311700" y="445025"/>
            <a:ext cx="8520600" cy="9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-GB"/>
              <a:t>Landmarks based comparison + Gender prediction + Hair Extraction model cont.</a:t>
            </a:r>
            <a:endParaRPr/>
          </a:p>
        </p:txBody>
      </p:sp>
      <p:sp>
        <p:nvSpPr>
          <p:cNvPr id="210" name="Google Shape;210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1" name="Google Shape;211;p28"/>
          <p:cNvSpPr/>
          <p:nvPr/>
        </p:nvSpPr>
        <p:spPr>
          <a:xfrm>
            <a:off x="108625" y="2152700"/>
            <a:ext cx="8912400" cy="1125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28"/>
          <p:cNvSpPr txBox="1"/>
          <p:nvPr/>
        </p:nvSpPr>
        <p:spPr>
          <a:xfrm>
            <a:off x="108625" y="2281050"/>
            <a:ext cx="1866300" cy="7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en-GB" sz="1800">
                <a:solidFill>
                  <a:schemeClr val="dk2"/>
                </a:solidFill>
              </a:rPr>
              <a:t>Total euclidean distance</a:t>
            </a:r>
            <a:endParaRPr b="1"/>
          </a:p>
        </p:txBody>
      </p:sp>
      <p:sp>
        <p:nvSpPr>
          <p:cNvPr id="213" name="Google Shape;213;p28"/>
          <p:cNvSpPr txBox="1"/>
          <p:nvPr/>
        </p:nvSpPr>
        <p:spPr>
          <a:xfrm>
            <a:off x="1925125" y="2279150"/>
            <a:ext cx="7095900" cy="8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GB" sz="1800">
                <a:solidFill>
                  <a:schemeClr val="dk2"/>
                </a:solidFill>
              </a:rPr>
              <a:t>=  </a:t>
            </a:r>
            <a:r>
              <a:rPr b="1" i="1" lang="en-GB" sz="1800">
                <a:solidFill>
                  <a:srgbClr val="4A86E8"/>
                </a:solidFill>
              </a:rPr>
              <a:t>w</a:t>
            </a:r>
            <a:r>
              <a:rPr b="1" i="1" lang="en-GB" sz="1800">
                <a:solidFill>
                  <a:schemeClr val="dk2"/>
                </a:solidFill>
              </a:rPr>
              <a:t>∗ Face euclidean distance +</a:t>
            </a:r>
            <a:r>
              <a:rPr b="1" i="1" lang="en-GB" sz="1800">
                <a:solidFill>
                  <a:srgbClr val="4A86E8"/>
                </a:solidFill>
              </a:rPr>
              <a:t> (1−w)</a:t>
            </a:r>
            <a:r>
              <a:rPr b="1" i="1" lang="en-GB" sz="1800">
                <a:solidFill>
                  <a:schemeClr val="dk2"/>
                </a:solidFill>
              </a:rPr>
              <a:t> ∗ Hair euclidean distance</a:t>
            </a:r>
            <a:endParaRPr b="1" i="1"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Classification model</a:t>
            </a:r>
            <a:endParaRPr/>
          </a:p>
        </p:txBody>
      </p:sp>
      <p:sp>
        <p:nvSpPr>
          <p:cNvPr id="219" name="Google Shape;219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Image classification is a supervised learning problem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Model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Used  TensorFlow 2.0 and Keras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Base model from the MobileNetV2 model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Pre-trained on the ImageNet dataset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Add our classification layer for the Disney cartoons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Dataset - 58 cartoon characters and 406 images</a:t>
            </a:r>
            <a:endParaRPr/>
          </a:p>
        </p:txBody>
      </p:sp>
      <p:sp>
        <p:nvSpPr>
          <p:cNvPr id="220" name="Google Shape;220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0"/>
          <p:cNvSpPr txBox="1"/>
          <p:nvPr>
            <p:ph type="title"/>
          </p:nvPr>
        </p:nvSpPr>
        <p:spPr>
          <a:xfrm>
            <a:off x="311700" y="1337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RESULTS AND EVALUATION</a:t>
            </a:r>
            <a:endParaRPr/>
          </a:p>
        </p:txBody>
      </p:sp>
      <p:sp>
        <p:nvSpPr>
          <p:cNvPr id="226" name="Google Shape;226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227" name="Google Shape;22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57125" y="2201750"/>
            <a:ext cx="2584449" cy="258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-GB"/>
              <a:t>Approach 1(Using pretrained models)</a:t>
            </a:r>
            <a:endParaRPr/>
          </a:p>
        </p:txBody>
      </p:sp>
      <p:sp>
        <p:nvSpPr>
          <p:cNvPr id="233" name="Google Shape;233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235" name="Google Shape;235;p31"/>
          <p:cNvPicPr preferRelativeResize="0"/>
          <p:nvPr/>
        </p:nvPicPr>
        <p:blipFill rotWithShape="1">
          <a:blip r:embed="rId3">
            <a:alphaModFix/>
          </a:blip>
          <a:srcRect b="13963" l="0" r="0" t="0"/>
          <a:stretch/>
        </p:blipFill>
        <p:spPr>
          <a:xfrm>
            <a:off x="1121425" y="1095800"/>
            <a:ext cx="6640126" cy="2022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31"/>
          <p:cNvPicPr preferRelativeResize="0"/>
          <p:nvPr/>
        </p:nvPicPr>
        <p:blipFill rotWithShape="1">
          <a:blip r:embed="rId4">
            <a:alphaModFix/>
          </a:blip>
          <a:srcRect b="8039" l="0" r="0" t="7947"/>
          <a:stretch/>
        </p:blipFill>
        <p:spPr>
          <a:xfrm>
            <a:off x="1269875" y="3317900"/>
            <a:ext cx="6491674" cy="1699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14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000000"/>
              </a:solidFill>
            </a:endParaRPr>
          </a:p>
        </p:txBody>
      </p:sp>
      <p:sp>
        <p:nvSpPr>
          <p:cNvPr id="71" name="Google Shape;71;p14"/>
          <p:cNvSpPr txBox="1"/>
          <p:nvPr/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</a:endParaRPr>
          </a:p>
        </p:txBody>
      </p:sp>
      <p:sp>
        <p:nvSpPr>
          <p:cNvPr id="72" name="Google Shape;72;p14"/>
          <p:cNvSpPr/>
          <p:nvPr/>
        </p:nvSpPr>
        <p:spPr>
          <a:xfrm>
            <a:off x="311700" y="319325"/>
            <a:ext cx="8520600" cy="11910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GB">
                <a:solidFill>
                  <a:srgbClr val="000000"/>
                </a:solidFill>
              </a:rPr>
              <a:t>“Apparently, there is a one in 135 chance that there’s a single pair of complete doppelgängers.”</a:t>
            </a:r>
            <a:endParaRPr b="1">
              <a:solidFill>
                <a:srgbClr val="000000"/>
              </a:solidFill>
            </a:endParaRPr>
          </a:p>
          <a:p>
            <a:pPr indent="0" lvl="0" marL="91440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000">
                <a:solidFill>
                  <a:srgbClr val="000000"/>
                </a:solidFill>
              </a:rPr>
              <a:t>- University of Adelaide biologist Teghan Lucas and team-</a:t>
            </a:r>
            <a:endParaRPr sz="10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595959"/>
              </a:solidFill>
            </a:endParaRPr>
          </a:p>
        </p:txBody>
      </p:sp>
      <p:pic>
        <p:nvPicPr>
          <p:cNvPr id="73" name="Google Shape;7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670635">
            <a:off x="4515675" y="1921475"/>
            <a:ext cx="2721677" cy="1530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422347">
            <a:off x="1858450" y="1673700"/>
            <a:ext cx="2225900" cy="2003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220375">
            <a:off x="3479525" y="3120951"/>
            <a:ext cx="2902876" cy="169465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4"/>
          <p:cNvSpPr txBox="1"/>
          <p:nvPr/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000">
                <a:solidFill>
                  <a:srgbClr val="595959"/>
                </a:solidFill>
              </a:rPr>
              <a:t>‹#›</a:t>
            </a:fld>
            <a:endParaRPr sz="1000">
              <a:solidFill>
                <a:srgbClr val="595959"/>
              </a:solidFill>
            </a:endParaRPr>
          </a:p>
        </p:txBody>
      </p:sp>
      <p:sp>
        <p:nvSpPr>
          <p:cNvPr id="77" name="Google Shape;77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Approach 2 - Landmarks detection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244" name="Google Shape;24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73796" y="1017725"/>
            <a:ext cx="5249375" cy="183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09525" y="3037850"/>
            <a:ext cx="5377915" cy="1832275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32"/>
          <p:cNvSpPr txBox="1"/>
          <p:nvPr/>
        </p:nvSpPr>
        <p:spPr>
          <a:xfrm>
            <a:off x="1036850" y="1629350"/>
            <a:ext cx="1856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Human </a:t>
            </a:r>
            <a:endParaRPr/>
          </a:p>
        </p:txBody>
      </p:sp>
      <p:sp>
        <p:nvSpPr>
          <p:cNvPr id="247" name="Google Shape;247;p32"/>
          <p:cNvSpPr txBox="1"/>
          <p:nvPr/>
        </p:nvSpPr>
        <p:spPr>
          <a:xfrm>
            <a:off x="1036850" y="3288275"/>
            <a:ext cx="1303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Cartoon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Approach 2 - </a:t>
            </a:r>
            <a:r>
              <a:rPr lang="en-GB"/>
              <a:t>Landmarks</a:t>
            </a:r>
            <a:r>
              <a:rPr lang="en-GB"/>
              <a:t> based comparison model</a:t>
            </a:r>
            <a:endParaRPr/>
          </a:p>
        </p:txBody>
      </p:sp>
      <p:sp>
        <p:nvSpPr>
          <p:cNvPr id="253" name="Google Shape;253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255" name="Google Shape;255;p33"/>
          <p:cNvPicPr preferRelativeResize="0"/>
          <p:nvPr/>
        </p:nvPicPr>
        <p:blipFill rotWithShape="1">
          <a:blip r:embed="rId3">
            <a:alphaModFix/>
          </a:blip>
          <a:srcRect b="15129" l="0" r="0" t="8534"/>
          <a:stretch/>
        </p:blipFill>
        <p:spPr>
          <a:xfrm>
            <a:off x="809625" y="1073475"/>
            <a:ext cx="7524750" cy="159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1250" y="2728913"/>
            <a:ext cx="7219950" cy="1990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4"/>
          <p:cNvSpPr txBox="1"/>
          <p:nvPr>
            <p:ph type="title"/>
          </p:nvPr>
        </p:nvSpPr>
        <p:spPr>
          <a:xfrm>
            <a:off x="311700" y="188300"/>
            <a:ext cx="8520600" cy="82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-GB"/>
              <a:t>Landmarks based comparison + Gender prediction + Hair Extraction model</a:t>
            </a:r>
            <a:endParaRPr/>
          </a:p>
        </p:txBody>
      </p:sp>
      <p:sp>
        <p:nvSpPr>
          <p:cNvPr id="262" name="Google Shape;262;p34"/>
          <p:cNvSpPr txBox="1"/>
          <p:nvPr>
            <p:ph idx="1" type="body"/>
          </p:nvPr>
        </p:nvSpPr>
        <p:spPr>
          <a:xfrm>
            <a:off x="311700" y="1123613"/>
            <a:ext cx="8520600" cy="344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64" name="Google Shape;264;p34"/>
          <p:cNvSpPr txBox="1"/>
          <p:nvPr/>
        </p:nvSpPr>
        <p:spPr>
          <a:xfrm>
            <a:off x="1046725" y="1797200"/>
            <a:ext cx="2054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 = 0 (hair only)</a:t>
            </a:r>
            <a:endParaRPr/>
          </a:p>
        </p:txBody>
      </p:sp>
      <p:sp>
        <p:nvSpPr>
          <p:cNvPr id="265" name="Google Shape;265;p34"/>
          <p:cNvSpPr txBox="1"/>
          <p:nvPr/>
        </p:nvSpPr>
        <p:spPr>
          <a:xfrm>
            <a:off x="1090500" y="3529550"/>
            <a:ext cx="2054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 = 0.2</a:t>
            </a:r>
            <a:endParaRPr/>
          </a:p>
        </p:txBody>
      </p:sp>
      <p:pic>
        <p:nvPicPr>
          <p:cNvPr id="266" name="Google Shape;26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29275" y="1221772"/>
            <a:ext cx="5760476" cy="1667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52688" y="3044025"/>
            <a:ext cx="5913659" cy="1861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5"/>
          <p:cNvSpPr txBox="1"/>
          <p:nvPr>
            <p:ph type="title"/>
          </p:nvPr>
        </p:nvSpPr>
        <p:spPr>
          <a:xfrm>
            <a:off x="311700" y="249025"/>
            <a:ext cx="8520600" cy="80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-GB"/>
              <a:t>Landmarks based comparison + Gender prediction + Hair Extraction model</a:t>
            </a:r>
            <a:endParaRPr/>
          </a:p>
        </p:txBody>
      </p:sp>
      <p:sp>
        <p:nvSpPr>
          <p:cNvPr id="273" name="Google Shape;273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75" name="Google Shape;275;p35"/>
          <p:cNvSpPr txBox="1"/>
          <p:nvPr/>
        </p:nvSpPr>
        <p:spPr>
          <a:xfrm>
            <a:off x="790000" y="1767575"/>
            <a:ext cx="2054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 = 0.5</a:t>
            </a:r>
            <a:endParaRPr/>
          </a:p>
        </p:txBody>
      </p:sp>
      <p:sp>
        <p:nvSpPr>
          <p:cNvPr id="276" name="Google Shape;276;p35"/>
          <p:cNvSpPr txBox="1"/>
          <p:nvPr/>
        </p:nvSpPr>
        <p:spPr>
          <a:xfrm>
            <a:off x="790000" y="3736925"/>
            <a:ext cx="2054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 = 0.8</a:t>
            </a:r>
            <a:endParaRPr/>
          </a:p>
        </p:txBody>
      </p:sp>
      <p:pic>
        <p:nvPicPr>
          <p:cNvPr id="277" name="Google Shape;27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8825" y="1152475"/>
            <a:ext cx="5529850" cy="182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58825" y="2951573"/>
            <a:ext cx="5948550" cy="197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284" name="Google Shape;28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62675" y="251297"/>
            <a:ext cx="5760476" cy="166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7"/>
          <p:cNvSpPr txBox="1"/>
          <p:nvPr>
            <p:ph type="title"/>
          </p:nvPr>
        </p:nvSpPr>
        <p:spPr>
          <a:xfrm>
            <a:off x="311700" y="170125"/>
            <a:ext cx="8520600" cy="88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-GB"/>
              <a:t>Landmarks based comparison + Gender prediction + Hair Extraction model</a:t>
            </a:r>
            <a:endParaRPr/>
          </a:p>
        </p:txBody>
      </p:sp>
      <p:sp>
        <p:nvSpPr>
          <p:cNvPr id="290" name="Google Shape;290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292" name="Google Shape;29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8800" y="1107500"/>
            <a:ext cx="6073650" cy="1920525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37"/>
          <p:cNvSpPr txBox="1"/>
          <p:nvPr/>
        </p:nvSpPr>
        <p:spPr>
          <a:xfrm>
            <a:off x="311700" y="1777450"/>
            <a:ext cx="2054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 = 0 (hair only)</a:t>
            </a:r>
            <a:endParaRPr/>
          </a:p>
        </p:txBody>
      </p:sp>
      <p:sp>
        <p:nvSpPr>
          <p:cNvPr id="294" name="Google Shape;294;p37"/>
          <p:cNvSpPr txBox="1"/>
          <p:nvPr/>
        </p:nvSpPr>
        <p:spPr>
          <a:xfrm>
            <a:off x="311700" y="3766550"/>
            <a:ext cx="2054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 = 0.2 </a:t>
            </a:r>
            <a:endParaRPr/>
          </a:p>
        </p:txBody>
      </p:sp>
      <p:pic>
        <p:nvPicPr>
          <p:cNvPr id="295" name="Google Shape;295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20425" y="3122786"/>
            <a:ext cx="6073650" cy="16998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8"/>
          <p:cNvSpPr txBox="1"/>
          <p:nvPr>
            <p:ph type="title"/>
          </p:nvPr>
        </p:nvSpPr>
        <p:spPr>
          <a:xfrm>
            <a:off x="311700" y="189925"/>
            <a:ext cx="8520600" cy="8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-GB"/>
              <a:t>Landmarks based comparison + Gender prediction + Hair Extraction model</a:t>
            </a:r>
            <a:endParaRPr/>
          </a:p>
        </p:txBody>
      </p:sp>
      <p:sp>
        <p:nvSpPr>
          <p:cNvPr id="301" name="Google Shape;301;p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303" name="Google Shape;30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2200" y="1152475"/>
            <a:ext cx="6364851" cy="182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5250" y="3075450"/>
            <a:ext cx="6364850" cy="1806399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38"/>
          <p:cNvSpPr txBox="1"/>
          <p:nvPr/>
        </p:nvSpPr>
        <p:spPr>
          <a:xfrm>
            <a:off x="311700" y="1816950"/>
            <a:ext cx="2054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 = 0.5</a:t>
            </a:r>
            <a:endParaRPr/>
          </a:p>
        </p:txBody>
      </p:sp>
      <p:sp>
        <p:nvSpPr>
          <p:cNvPr id="306" name="Google Shape;306;p38"/>
          <p:cNvSpPr txBox="1"/>
          <p:nvPr/>
        </p:nvSpPr>
        <p:spPr>
          <a:xfrm>
            <a:off x="311700" y="3778550"/>
            <a:ext cx="2054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 = 0.8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Classification</a:t>
            </a:r>
            <a:endParaRPr/>
          </a:p>
        </p:txBody>
      </p:sp>
      <p:sp>
        <p:nvSpPr>
          <p:cNvPr id="312" name="Google Shape;312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313" name="Google Shape;31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8948" y="2842675"/>
            <a:ext cx="6066099" cy="172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88325" y="1017725"/>
            <a:ext cx="6367350" cy="184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0"/>
          <p:cNvSpPr txBox="1"/>
          <p:nvPr>
            <p:ph type="title"/>
          </p:nvPr>
        </p:nvSpPr>
        <p:spPr>
          <a:xfrm>
            <a:off x="311700" y="124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Analysis</a:t>
            </a:r>
            <a:endParaRPr/>
          </a:p>
        </p:txBody>
      </p:sp>
      <p:sp>
        <p:nvSpPr>
          <p:cNvPr id="320" name="Google Shape;320;p40"/>
          <p:cNvSpPr txBox="1"/>
          <p:nvPr>
            <p:ph idx="1" type="body"/>
          </p:nvPr>
        </p:nvSpPr>
        <p:spPr>
          <a:xfrm>
            <a:off x="74700" y="525525"/>
            <a:ext cx="8757600" cy="453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22" name="Google Shape;322;p40"/>
          <p:cNvSpPr/>
          <p:nvPr/>
        </p:nvSpPr>
        <p:spPr>
          <a:xfrm>
            <a:off x="74700" y="787175"/>
            <a:ext cx="2532300" cy="1039800"/>
          </a:xfrm>
          <a:prstGeom prst="flowChartAlternateProcess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2"/>
                </a:solidFill>
              </a:rPr>
              <a:t>Approach 1</a:t>
            </a:r>
            <a:endParaRPr b="1">
              <a:solidFill>
                <a:schemeClr val="dk2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</a:pPr>
            <a:r>
              <a:rPr lang="en-GB" sz="1100">
                <a:solidFill>
                  <a:schemeClr val="dk2"/>
                </a:solidFill>
              </a:rPr>
              <a:t>Human face - 100%</a:t>
            </a:r>
            <a:endParaRPr sz="1100">
              <a:solidFill>
                <a:schemeClr val="dk2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</a:pPr>
            <a:r>
              <a:rPr lang="en-GB" sz="1100">
                <a:solidFill>
                  <a:schemeClr val="dk2"/>
                </a:solidFill>
              </a:rPr>
              <a:t>Cartoon face - 40%</a:t>
            </a:r>
            <a:endParaRPr sz="1100">
              <a:solidFill>
                <a:schemeClr val="dk2"/>
              </a:solidFill>
            </a:endParaRPr>
          </a:p>
        </p:txBody>
      </p:sp>
      <p:sp>
        <p:nvSpPr>
          <p:cNvPr id="323" name="Google Shape;323;p40"/>
          <p:cNvSpPr/>
          <p:nvPr/>
        </p:nvSpPr>
        <p:spPr>
          <a:xfrm>
            <a:off x="3747600" y="683525"/>
            <a:ext cx="5292900" cy="12471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2"/>
                </a:solidFill>
              </a:rPr>
              <a:t>Approach 2 - Landmarks based </a:t>
            </a:r>
            <a:endParaRPr b="1">
              <a:solidFill>
                <a:schemeClr val="dk2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</a:pPr>
            <a:r>
              <a:rPr lang="en-GB" sz="1100">
                <a:solidFill>
                  <a:schemeClr val="dk2"/>
                </a:solidFill>
              </a:rPr>
              <a:t>Face detection - problems in angled cartoon images</a:t>
            </a:r>
            <a:endParaRPr sz="1100">
              <a:solidFill>
                <a:schemeClr val="dk2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</a:pPr>
            <a:r>
              <a:rPr lang="en-GB" sz="1100">
                <a:solidFill>
                  <a:schemeClr val="dk2"/>
                </a:solidFill>
              </a:rPr>
              <a:t>Comparison - not good results , only face is considered ,have male and female </a:t>
            </a:r>
            <a:r>
              <a:rPr lang="en-GB" sz="1100">
                <a:solidFill>
                  <a:schemeClr val="dk2"/>
                </a:solidFill>
              </a:rPr>
              <a:t>results</a:t>
            </a:r>
            <a:r>
              <a:rPr lang="en-GB" sz="1100">
                <a:solidFill>
                  <a:schemeClr val="dk2"/>
                </a:solidFill>
              </a:rPr>
              <a:t> for male images</a:t>
            </a:r>
            <a:endParaRPr sz="1100">
              <a:solidFill>
                <a:schemeClr val="dk2"/>
              </a:solidFill>
            </a:endParaRPr>
          </a:p>
        </p:txBody>
      </p:sp>
      <p:sp>
        <p:nvSpPr>
          <p:cNvPr id="324" name="Google Shape;324;p40"/>
          <p:cNvSpPr/>
          <p:nvPr/>
        </p:nvSpPr>
        <p:spPr>
          <a:xfrm>
            <a:off x="2843950" y="1387425"/>
            <a:ext cx="787500" cy="187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40"/>
          <p:cNvSpPr/>
          <p:nvPr/>
        </p:nvSpPr>
        <p:spPr>
          <a:xfrm>
            <a:off x="5298750" y="2436300"/>
            <a:ext cx="3465600" cy="926100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2"/>
                </a:solidFill>
              </a:rPr>
              <a:t>Approach 2 </a:t>
            </a:r>
            <a:r>
              <a:rPr lang="en-GB">
                <a:solidFill>
                  <a:schemeClr val="dk2"/>
                </a:solidFill>
              </a:rPr>
              <a:t>- Landmarks + gender </a:t>
            </a:r>
            <a:endParaRPr>
              <a:solidFill>
                <a:schemeClr val="dk2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</a:pPr>
            <a:r>
              <a:rPr lang="en-GB" sz="1100">
                <a:solidFill>
                  <a:schemeClr val="dk2"/>
                </a:solidFill>
              </a:rPr>
              <a:t>Results are with only corresponding gender</a:t>
            </a:r>
            <a:endParaRPr sz="1100">
              <a:solidFill>
                <a:schemeClr val="dk2"/>
              </a:solidFill>
            </a:endParaRPr>
          </a:p>
        </p:txBody>
      </p:sp>
      <p:sp>
        <p:nvSpPr>
          <p:cNvPr id="326" name="Google Shape;326;p40"/>
          <p:cNvSpPr/>
          <p:nvPr/>
        </p:nvSpPr>
        <p:spPr>
          <a:xfrm>
            <a:off x="74700" y="2412600"/>
            <a:ext cx="3672900" cy="9735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2"/>
                </a:solidFill>
              </a:rPr>
              <a:t>Approach 2</a:t>
            </a:r>
            <a:r>
              <a:rPr lang="en-GB">
                <a:solidFill>
                  <a:schemeClr val="dk2"/>
                </a:solidFill>
              </a:rPr>
              <a:t> - Landmarks + Gender + Hair</a:t>
            </a:r>
            <a:endParaRPr>
              <a:solidFill>
                <a:schemeClr val="dk2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</a:pPr>
            <a:r>
              <a:rPr lang="en-GB" sz="1100">
                <a:solidFill>
                  <a:schemeClr val="dk2"/>
                </a:solidFill>
              </a:rPr>
              <a:t>Improves the performance</a:t>
            </a:r>
            <a:endParaRPr sz="1100">
              <a:solidFill>
                <a:schemeClr val="dk2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</a:pPr>
            <a:r>
              <a:rPr lang="en-GB" sz="1100">
                <a:solidFill>
                  <a:schemeClr val="dk2"/>
                </a:solidFill>
              </a:rPr>
              <a:t>Ranks are different for </a:t>
            </a:r>
            <a:r>
              <a:rPr lang="en-GB" sz="1100">
                <a:solidFill>
                  <a:schemeClr val="dk2"/>
                </a:solidFill>
              </a:rPr>
              <a:t>different</a:t>
            </a:r>
            <a:r>
              <a:rPr lang="en-GB" sz="1100">
                <a:solidFill>
                  <a:schemeClr val="dk2"/>
                </a:solidFill>
              </a:rPr>
              <a:t> weights</a:t>
            </a:r>
            <a:endParaRPr sz="1100">
              <a:solidFill>
                <a:schemeClr val="dk2"/>
              </a:solidFill>
            </a:endParaRPr>
          </a:p>
        </p:txBody>
      </p:sp>
      <p:sp>
        <p:nvSpPr>
          <p:cNvPr id="327" name="Google Shape;327;p40"/>
          <p:cNvSpPr/>
          <p:nvPr/>
        </p:nvSpPr>
        <p:spPr>
          <a:xfrm>
            <a:off x="6418575" y="1999050"/>
            <a:ext cx="158100" cy="3936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40"/>
          <p:cNvSpPr/>
          <p:nvPr/>
        </p:nvSpPr>
        <p:spPr>
          <a:xfrm>
            <a:off x="3900500" y="2805600"/>
            <a:ext cx="1046700" cy="1875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40"/>
          <p:cNvSpPr/>
          <p:nvPr/>
        </p:nvSpPr>
        <p:spPr>
          <a:xfrm>
            <a:off x="2419775" y="3680050"/>
            <a:ext cx="3672900" cy="1247100"/>
          </a:xfrm>
          <a:prstGeom prst="ellipse">
            <a:avLst/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2"/>
                </a:solidFill>
              </a:rPr>
              <a:t>Classification </a:t>
            </a:r>
            <a:endParaRPr b="1">
              <a:solidFill>
                <a:schemeClr val="dk2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</a:pPr>
            <a:r>
              <a:rPr lang="en-GB" sz="1100">
                <a:solidFill>
                  <a:schemeClr val="dk2"/>
                </a:solidFill>
              </a:rPr>
              <a:t>Gives better results within top 3 ranks</a:t>
            </a:r>
            <a:endParaRPr sz="1100">
              <a:solidFill>
                <a:schemeClr val="dk2"/>
              </a:solidFill>
            </a:endParaRPr>
          </a:p>
        </p:txBody>
      </p:sp>
      <p:sp>
        <p:nvSpPr>
          <p:cNvPr id="330" name="Google Shape;330;p40"/>
          <p:cNvSpPr txBox="1"/>
          <p:nvPr/>
        </p:nvSpPr>
        <p:spPr>
          <a:xfrm>
            <a:off x="2723100" y="525525"/>
            <a:ext cx="9084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>
                <a:solidFill>
                  <a:schemeClr val="dk2"/>
                </a:solidFill>
              </a:rPr>
              <a:t>Used Landmarks based model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331" name="Google Shape;331;p40"/>
          <p:cNvSpPr txBox="1"/>
          <p:nvPr/>
        </p:nvSpPr>
        <p:spPr>
          <a:xfrm>
            <a:off x="6576675" y="2006463"/>
            <a:ext cx="2004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2"/>
                </a:solidFill>
              </a:rPr>
              <a:t>Add gender prediction model</a:t>
            </a:r>
            <a:endParaRPr sz="1100">
              <a:solidFill>
                <a:schemeClr val="dk2"/>
              </a:solidFill>
            </a:endParaRPr>
          </a:p>
        </p:txBody>
      </p:sp>
      <p:sp>
        <p:nvSpPr>
          <p:cNvPr id="332" name="Google Shape;332;p40"/>
          <p:cNvSpPr txBox="1"/>
          <p:nvPr/>
        </p:nvSpPr>
        <p:spPr>
          <a:xfrm>
            <a:off x="3817125" y="2371650"/>
            <a:ext cx="1481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2"/>
                </a:solidFill>
              </a:rPr>
              <a:t>Add Hair extraction model</a:t>
            </a:r>
            <a:endParaRPr sz="11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Overall Analysis</a:t>
            </a:r>
            <a:endParaRPr/>
          </a:p>
        </p:txBody>
      </p:sp>
      <p:sp>
        <p:nvSpPr>
          <p:cNvPr id="338" name="Google Shape;338;p41"/>
          <p:cNvSpPr txBox="1"/>
          <p:nvPr>
            <p:ph idx="1" type="body"/>
          </p:nvPr>
        </p:nvSpPr>
        <p:spPr>
          <a:xfrm>
            <a:off x="311700" y="1152475"/>
            <a:ext cx="3961800" cy="346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Rank based comparison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Test all models for 20 images</a:t>
            </a:r>
            <a:endParaRPr/>
          </a:p>
        </p:txBody>
      </p:sp>
      <p:sp>
        <p:nvSpPr>
          <p:cNvPr id="339" name="Google Shape;339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340" name="Google Shape;340;p41"/>
          <p:cNvPicPr preferRelativeResize="0"/>
          <p:nvPr/>
        </p:nvPicPr>
        <p:blipFill rotWithShape="1">
          <a:blip r:embed="rId3">
            <a:alphaModFix/>
          </a:blip>
          <a:srcRect b="0" l="0" r="0" t="1400"/>
          <a:stretch/>
        </p:blipFill>
        <p:spPr>
          <a:xfrm>
            <a:off x="4115000" y="523349"/>
            <a:ext cx="4574699" cy="4388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5"/>
          <p:cNvSpPr txBox="1"/>
          <p:nvPr/>
        </p:nvSpPr>
        <p:spPr>
          <a:xfrm>
            <a:off x="320200" y="276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rgbClr val="000000"/>
                </a:solidFill>
              </a:rPr>
              <a:t>Background &amp; Problem</a:t>
            </a:r>
            <a:endParaRPr sz="2800">
              <a:solidFill>
                <a:srgbClr val="000000"/>
              </a:solidFill>
            </a:endParaRPr>
          </a:p>
        </p:txBody>
      </p:sp>
      <p:sp>
        <p:nvSpPr>
          <p:cNvPr id="85" name="Google Shape;85;p15"/>
          <p:cNvSpPr txBox="1"/>
          <p:nvPr/>
        </p:nvSpPr>
        <p:spPr>
          <a:xfrm>
            <a:off x="127450" y="949375"/>
            <a:ext cx="89061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●"/>
            </a:pPr>
            <a:r>
              <a:rPr b="1" lang="en-GB" sz="1800">
                <a:solidFill>
                  <a:srgbClr val="595959"/>
                </a:solidFill>
              </a:rPr>
              <a:t>Doppelganger ?</a:t>
            </a:r>
            <a:endParaRPr sz="1700">
              <a:solidFill>
                <a:srgbClr val="595959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700"/>
              <a:buChar char="●"/>
            </a:pPr>
            <a:r>
              <a:rPr lang="en-GB" sz="1700">
                <a:solidFill>
                  <a:srgbClr val="595959"/>
                </a:solidFill>
              </a:rPr>
              <a:t>Twin-stranger , Celebrity look-alike, facebook OMG</a:t>
            </a:r>
            <a:endParaRPr sz="1700">
              <a:solidFill>
                <a:srgbClr val="595959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700"/>
              <a:buChar char="●"/>
            </a:pPr>
            <a:r>
              <a:rPr lang="en-GB" sz="1700">
                <a:solidFill>
                  <a:srgbClr val="595959"/>
                </a:solidFill>
              </a:rPr>
              <a:t>Why doppelganger cartoon ? </a:t>
            </a:r>
            <a:endParaRPr sz="1700">
              <a:solidFill>
                <a:srgbClr val="595959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Char char="○"/>
            </a:pPr>
            <a:r>
              <a:rPr lang="en-GB" sz="1700">
                <a:solidFill>
                  <a:schemeClr val="dk2"/>
                </a:solidFill>
              </a:rPr>
              <a:t>More researches on face recognition &amp; face detection→Human-Human doppelgangers </a:t>
            </a:r>
            <a:endParaRPr sz="1700">
              <a:solidFill>
                <a:schemeClr val="dk2"/>
              </a:solidFill>
            </a:endParaRPr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Char char="○"/>
            </a:pPr>
            <a:r>
              <a:rPr lang="en-GB" sz="1700">
                <a:solidFill>
                  <a:schemeClr val="dk2"/>
                </a:solidFill>
              </a:rPr>
              <a:t>Human - Cartoon Doppelganger</a:t>
            </a:r>
            <a:endParaRPr sz="1700">
              <a:solidFill>
                <a:schemeClr val="dk2"/>
              </a:solidFill>
            </a:endParaRPr>
          </a:p>
          <a:p>
            <a:pPr indent="-3365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Char char="■"/>
            </a:pPr>
            <a:r>
              <a:rPr lang="en-GB" sz="1700">
                <a:solidFill>
                  <a:schemeClr val="dk2"/>
                </a:solidFill>
              </a:rPr>
              <a:t>Different types of cartoons</a:t>
            </a:r>
            <a:endParaRPr sz="1700">
              <a:solidFill>
                <a:schemeClr val="dk2"/>
              </a:solidFill>
            </a:endParaRPr>
          </a:p>
          <a:p>
            <a:pPr indent="-3365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Char char="■"/>
            </a:pPr>
            <a:r>
              <a:rPr lang="en-GB" sz="1700">
                <a:solidFill>
                  <a:schemeClr val="dk2"/>
                </a:solidFill>
              </a:rPr>
              <a:t>Disney cartoons, Caricature cartoons</a:t>
            </a:r>
            <a:endParaRPr sz="1700">
              <a:solidFill>
                <a:schemeClr val="dk2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</a:endParaRPr>
          </a:p>
        </p:txBody>
      </p:sp>
      <p:sp>
        <p:nvSpPr>
          <p:cNvPr id="86" name="Google Shape;86;p15"/>
          <p:cNvSpPr txBox="1"/>
          <p:nvPr/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000">
                <a:solidFill>
                  <a:srgbClr val="595959"/>
                </a:solidFill>
              </a:rPr>
              <a:t>‹#›</a:t>
            </a:fld>
            <a:endParaRPr sz="1000">
              <a:solidFill>
                <a:srgbClr val="595959"/>
              </a:solidFill>
            </a:endParaRPr>
          </a:p>
        </p:txBody>
      </p:sp>
      <p:sp>
        <p:nvSpPr>
          <p:cNvPr id="87" name="Google Shape;87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88" name="Google Shape;8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51525" y="2899425"/>
            <a:ext cx="2609875" cy="176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Overall Analysis cont.</a:t>
            </a:r>
            <a:endParaRPr/>
          </a:p>
        </p:txBody>
      </p:sp>
      <p:sp>
        <p:nvSpPr>
          <p:cNvPr id="346" name="Google Shape;346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347" name="Google Shape;347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1375" y="1086225"/>
            <a:ext cx="4355900" cy="2564300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42"/>
          <p:cNvSpPr txBox="1"/>
          <p:nvPr/>
        </p:nvSpPr>
        <p:spPr>
          <a:xfrm>
            <a:off x="237000" y="1244225"/>
            <a:ext cx="4226400" cy="370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-GB">
                <a:solidFill>
                  <a:schemeClr val="dk2"/>
                </a:solidFill>
              </a:rPr>
              <a:t>M</a:t>
            </a:r>
            <a:r>
              <a:rPr lang="en-GB">
                <a:solidFill>
                  <a:schemeClr val="dk2"/>
                </a:solidFill>
              </a:rPr>
              <a:t>odels do not give an output / rank</a:t>
            </a:r>
            <a:endParaRPr>
              <a:solidFill>
                <a:schemeClr val="dk2"/>
              </a:solidFill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○"/>
            </a:pPr>
            <a:r>
              <a:rPr lang="en-GB" sz="1300">
                <a:solidFill>
                  <a:schemeClr val="dk2"/>
                </a:solidFill>
              </a:rPr>
              <a:t>Failures of hair extraction or gender prediction models</a:t>
            </a:r>
            <a:endParaRPr sz="1300">
              <a:solidFill>
                <a:schemeClr val="dk2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-GB">
                <a:solidFill>
                  <a:schemeClr val="dk2"/>
                </a:solidFill>
              </a:rPr>
              <a:t>Rank varies for different weights</a:t>
            </a:r>
            <a:endParaRPr>
              <a:solidFill>
                <a:schemeClr val="dk2"/>
              </a:solidFill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300"/>
              <a:buChar char="○"/>
            </a:pPr>
            <a:r>
              <a:rPr lang="en-GB" sz="1300">
                <a:solidFill>
                  <a:srgbClr val="0000FF"/>
                </a:solidFill>
              </a:rPr>
              <a:t>Some cartoons get better rank in w = 0.5 </a:t>
            </a:r>
            <a:endParaRPr sz="1300">
              <a:solidFill>
                <a:srgbClr val="0000FF"/>
              </a:solidFill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300"/>
              <a:buChar char="○"/>
            </a:pPr>
            <a:r>
              <a:rPr lang="en-GB" sz="1300">
                <a:solidFill>
                  <a:srgbClr val="0000FF"/>
                </a:solidFill>
              </a:rPr>
              <a:t>Some Cartoons get better at w=0.2</a:t>
            </a:r>
            <a:endParaRPr sz="1300">
              <a:solidFill>
                <a:srgbClr val="0000FF"/>
              </a:solidFill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rgbClr val="CC4125"/>
              </a:buClr>
              <a:buSzPts val="1300"/>
              <a:buChar char="○"/>
            </a:pPr>
            <a:r>
              <a:rPr lang="en-GB" sz="1300">
                <a:solidFill>
                  <a:srgbClr val="CC4125"/>
                </a:solidFill>
              </a:rPr>
              <a:t>w=1 (landmarks-based model only) always gives higher ranks (far away from expected result) </a:t>
            </a:r>
            <a:endParaRPr sz="1300">
              <a:solidFill>
                <a:srgbClr val="CC4125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CC4125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b="1" lang="en-GB">
                <a:solidFill>
                  <a:schemeClr val="dk2"/>
                </a:solidFill>
              </a:rPr>
              <a:t>w=0.2 and w=0.5 (combined model) gives some good ranks for all cartoons</a:t>
            </a:r>
            <a:endParaRPr b="1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2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400"/>
              <a:buChar char="●"/>
            </a:pPr>
            <a:r>
              <a:rPr b="1" lang="en-GB">
                <a:solidFill>
                  <a:srgbClr val="0000FF"/>
                </a:solidFill>
              </a:rPr>
              <a:t>Classification model gives the best results within the top 5 ranks.</a:t>
            </a:r>
            <a:endParaRPr b="1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CC4125"/>
              </a:solidFill>
            </a:endParaRPr>
          </a:p>
        </p:txBody>
      </p:sp>
      <p:sp>
        <p:nvSpPr>
          <p:cNvPr id="349" name="Google Shape;349;p42"/>
          <p:cNvSpPr/>
          <p:nvPr/>
        </p:nvSpPr>
        <p:spPr>
          <a:xfrm>
            <a:off x="5252725" y="1112100"/>
            <a:ext cx="3147600" cy="248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lt1"/>
              </a:highlight>
            </a:endParaRPr>
          </a:p>
        </p:txBody>
      </p:sp>
      <p:sp>
        <p:nvSpPr>
          <p:cNvPr id="350" name="Google Shape;350;p42"/>
          <p:cNvSpPr txBox="1"/>
          <p:nvPr/>
        </p:nvSpPr>
        <p:spPr>
          <a:xfrm>
            <a:off x="5252725" y="1112100"/>
            <a:ext cx="3376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Variation of rank of each cartoon for different weights</a:t>
            </a:r>
            <a:endParaRPr sz="10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Conclusion</a:t>
            </a:r>
            <a:endParaRPr/>
          </a:p>
        </p:txBody>
      </p:sp>
      <p:sp>
        <p:nvSpPr>
          <p:cNvPr id="356" name="Google Shape;356;p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Combined model has improved the performance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But the best cartoon image is resulted for different weights on the models for various images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Strong dataset can improve the results of combined model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Classification model gives the better results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84% accuracy on training data and 80% accuracy on validation after 100 epochs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358" name="Google Shape;35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33450" y="3303538"/>
            <a:ext cx="1469874" cy="1167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Future Works</a:t>
            </a:r>
            <a:endParaRPr/>
          </a:p>
        </p:txBody>
      </p:sp>
      <p:sp>
        <p:nvSpPr>
          <p:cNvPr id="364" name="Google Shape;364;p44"/>
          <p:cNvSpPr txBox="1"/>
          <p:nvPr>
            <p:ph idx="1" type="body"/>
          </p:nvPr>
        </p:nvSpPr>
        <p:spPr>
          <a:xfrm>
            <a:off x="311700" y="1152475"/>
            <a:ext cx="8388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G</a:t>
            </a:r>
            <a:r>
              <a:rPr lang="en-GB"/>
              <a:t>et real usage of our model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By completing the backend of the web application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Build a cartoon face detection model from scratch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Improve the </a:t>
            </a:r>
            <a:r>
              <a:rPr lang="en-GB"/>
              <a:t>performance</a:t>
            </a:r>
            <a:r>
              <a:rPr lang="en-GB"/>
              <a:t> of finding doppelganger by considering the whole body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366" name="Google Shape;366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34700" y="2571750"/>
            <a:ext cx="2438225" cy="2438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p4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73" name="Google Shape;373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4600" y="529725"/>
            <a:ext cx="8334800" cy="4084050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THANK YOU!</a:t>
            </a:r>
            <a:endParaRPr b="1"/>
          </a:p>
        </p:txBody>
      </p:sp>
      <p:sp>
        <p:nvSpPr>
          <p:cNvPr id="380" name="Google Shape;380;p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</a:rPr>
              <a:t>Supervisors :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8750"/>
              <a:buFont typeface="Arial"/>
              <a:buNone/>
            </a:pPr>
            <a:r>
              <a:rPr lang="en-GB" sz="1600"/>
              <a:t>Dr. Asitha Bandaranayake</a:t>
            </a:r>
            <a:endParaRPr sz="16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8750"/>
              <a:buFont typeface="Arial"/>
              <a:buNone/>
            </a:pPr>
            <a:r>
              <a:rPr lang="en-GB" sz="1600"/>
              <a:t>Mr. Sampath Deegalla</a:t>
            </a:r>
            <a:endParaRPr sz="16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Mr. Ishan Gammanpila</a:t>
            </a:r>
            <a:endParaRPr sz="16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</a:rPr>
              <a:t>Group members :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E/15/065 De Silva K.G.P.M.</a:t>
            </a:r>
            <a:endParaRPr sz="16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E/15/076 Dileka J.H.S.</a:t>
            </a:r>
            <a:endParaRPr sz="16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E/15/220 Maliththa K.H.H.</a:t>
            </a:r>
            <a:endParaRPr sz="16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8750"/>
              <a:buFont typeface="Arial"/>
              <a:buNone/>
            </a:pPr>
            <a:r>
              <a:t/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382" name="Google Shape;382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73875" y="1725575"/>
            <a:ext cx="4762500" cy="266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16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rgbClr val="000000"/>
                </a:solidFill>
              </a:rPr>
              <a:t>Goal</a:t>
            </a:r>
            <a:endParaRPr sz="2800">
              <a:solidFill>
                <a:srgbClr val="000000"/>
              </a:solidFill>
            </a:endParaRPr>
          </a:p>
        </p:txBody>
      </p:sp>
      <p:sp>
        <p:nvSpPr>
          <p:cNvPr id="96" name="Google Shape;96;p16"/>
          <p:cNvSpPr txBox="1"/>
          <p:nvPr/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500">
                <a:solidFill>
                  <a:srgbClr val="595959"/>
                </a:solidFill>
              </a:rPr>
              <a:t>Create a machine learning algorithm that can find the cartoon character that best looks like the uploaded photo</a:t>
            </a:r>
            <a:endParaRPr b="1" sz="1800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160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</a:endParaRPr>
          </a:p>
        </p:txBody>
      </p:sp>
      <p:sp>
        <p:nvSpPr>
          <p:cNvPr id="97" name="Google Shape;97;p16"/>
          <p:cNvSpPr txBox="1"/>
          <p:nvPr/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000">
                <a:solidFill>
                  <a:srgbClr val="595959"/>
                </a:solidFill>
              </a:rPr>
              <a:t>‹#›</a:t>
            </a:fld>
            <a:endParaRPr sz="1000">
              <a:solidFill>
                <a:srgbClr val="595959"/>
              </a:solidFill>
            </a:endParaRPr>
          </a:p>
        </p:txBody>
      </p:sp>
      <p:pic>
        <p:nvPicPr>
          <p:cNvPr id="98" name="Google Shape;9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38000" y="2773750"/>
            <a:ext cx="3326774" cy="2079226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7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000000"/>
                </a:solidFill>
              </a:rPr>
              <a:t>Overall Framework</a:t>
            </a:r>
            <a:endParaRPr b="1" sz="2800">
              <a:solidFill>
                <a:srgbClr val="000000"/>
              </a:solidFill>
            </a:endParaRPr>
          </a:p>
        </p:txBody>
      </p:sp>
      <p:pic>
        <p:nvPicPr>
          <p:cNvPr id="107" name="Google Shape;10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6950" y="1074274"/>
            <a:ext cx="6790101" cy="3883599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7"/>
          <p:cNvSpPr txBox="1"/>
          <p:nvPr/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000">
                <a:solidFill>
                  <a:srgbClr val="595959"/>
                </a:solidFill>
              </a:rPr>
              <a:t>‹#›</a:t>
            </a:fld>
            <a:endParaRPr sz="1000">
              <a:solidFill>
                <a:srgbClr val="595959"/>
              </a:solidFill>
            </a:endParaRPr>
          </a:p>
        </p:txBody>
      </p:sp>
      <p:sp>
        <p:nvSpPr>
          <p:cNvPr id="109" name="Google Shape;109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b="1" lang="en-GB"/>
              <a:t>Tools and Techniques</a:t>
            </a:r>
            <a:endParaRPr/>
          </a:p>
        </p:txBody>
      </p:sp>
      <p:sp>
        <p:nvSpPr>
          <p:cNvPr id="115" name="Google Shape;115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16" name="Google Shape;116;p18"/>
          <p:cNvSpPr/>
          <p:nvPr/>
        </p:nvSpPr>
        <p:spPr>
          <a:xfrm>
            <a:off x="1340525" y="1717800"/>
            <a:ext cx="1777500" cy="645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Model</a:t>
            </a:r>
            <a:endParaRPr b="1"/>
          </a:p>
        </p:txBody>
      </p:sp>
      <p:pic>
        <p:nvPicPr>
          <p:cNvPr id="117" name="Google Shape;11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8851" y="3063175"/>
            <a:ext cx="1171728" cy="393600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18" name="Google Shape;118;p18"/>
          <p:cNvPicPr preferRelativeResize="0"/>
          <p:nvPr/>
        </p:nvPicPr>
        <p:blipFill rotWithShape="1">
          <a:blip r:embed="rId4">
            <a:alphaModFix/>
          </a:blip>
          <a:srcRect b="35992" l="0" r="0" t="28414"/>
          <a:stretch/>
        </p:blipFill>
        <p:spPr>
          <a:xfrm>
            <a:off x="2839850" y="3094900"/>
            <a:ext cx="1268325" cy="330162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19" name="Google Shape;119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2974" y="3063175"/>
            <a:ext cx="1356601" cy="393600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20" name="Google Shape;120;p18"/>
          <p:cNvSpPr/>
          <p:nvPr/>
        </p:nvSpPr>
        <p:spPr>
          <a:xfrm>
            <a:off x="4700175" y="1717800"/>
            <a:ext cx="1777500" cy="645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Web application</a:t>
            </a:r>
            <a:endParaRPr b="1"/>
          </a:p>
        </p:txBody>
      </p:sp>
      <p:pic>
        <p:nvPicPr>
          <p:cNvPr id="121" name="Google Shape;121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72000" y="3063175"/>
            <a:ext cx="812175" cy="506175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22" name="Google Shape;122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776850" y="3063175"/>
            <a:ext cx="948468" cy="506175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23" name="Google Shape;123;p18"/>
          <p:cNvSpPr/>
          <p:nvPr/>
        </p:nvSpPr>
        <p:spPr>
          <a:xfrm rot="-9186784">
            <a:off x="2712835" y="2606633"/>
            <a:ext cx="955263" cy="228219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18"/>
          <p:cNvSpPr/>
          <p:nvPr/>
        </p:nvSpPr>
        <p:spPr>
          <a:xfrm flipH="1" rot="9186784">
            <a:off x="623460" y="2606633"/>
            <a:ext cx="955263" cy="228219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18"/>
          <p:cNvSpPr/>
          <p:nvPr/>
        </p:nvSpPr>
        <p:spPr>
          <a:xfrm rot="-9186784">
            <a:off x="5678735" y="2599020"/>
            <a:ext cx="955263" cy="228219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8"/>
          <p:cNvSpPr/>
          <p:nvPr/>
        </p:nvSpPr>
        <p:spPr>
          <a:xfrm flipH="1" rot="9186784">
            <a:off x="4700285" y="2599020"/>
            <a:ext cx="955263" cy="228219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8"/>
          <p:cNvSpPr/>
          <p:nvPr/>
        </p:nvSpPr>
        <p:spPr>
          <a:xfrm>
            <a:off x="2046488" y="2460088"/>
            <a:ext cx="198600" cy="5061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8"/>
          <p:cNvSpPr/>
          <p:nvPr/>
        </p:nvSpPr>
        <p:spPr>
          <a:xfrm>
            <a:off x="7054800" y="1661700"/>
            <a:ext cx="1777500" cy="645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Version Control</a:t>
            </a:r>
            <a:endParaRPr b="1"/>
          </a:p>
        </p:txBody>
      </p:sp>
      <p:sp>
        <p:nvSpPr>
          <p:cNvPr id="129" name="Google Shape;129;p18"/>
          <p:cNvSpPr/>
          <p:nvPr/>
        </p:nvSpPr>
        <p:spPr>
          <a:xfrm>
            <a:off x="7948088" y="2403038"/>
            <a:ext cx="198600" cy="5061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0" name="Google Shape;130;p18"/>
          <p:cNvPicPr preferRelativeResize="0"/>
          <p:nvPr/>
        </p:nvPicPr>
        <p:blipFill rotWithShape="1">
          <a:blip r:embed="rId8">
            <a:alphaModFix/>
          </a:blip>
          <a:srcRect b="20850" l="11260" r="0" t="23858"/>
          <a:stretch/>
        </p:blipFill>
        <p:spPr>
          <a:xfrm>
            <a:off x="7596725" y="3078213"/>
            <a:ext cx="1020176" cy="476100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Approach 1</a:t>
            </a:r>
            <a:r>
              <a:rPr lang="en-GB"/>
              <a:t>(CO 421)</a:t>
            </a:r>
            <a:endParaRPr/>
          </a:p>
        </p:txBody>
      </p:sp>
      <p:sp>
        <p:nvSpPr>
          <p:cNvPr id="136" name="Google Shape;136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Background search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Pre-trained model based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Face detection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Feature extraction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Comparison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Euclidean distance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7" name="Google Shape;13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0675" y="364675"/>
            <a:ext cx="3747100" cy="2118175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38" name="Google Shape;138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10676" y="2779800"/>
            <a:ext cx="3747100" cy="2108112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39" name="Google Shape;139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40" name="Google Shape;140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7400" y="3563650"/>
            <a:ext cx="4066700" cy="69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Conclusion  after Approach 1</a:t>
            </a:r>
            <a:endParaRPr/>
          </a:p>
        </p:txBody>
      </p:sp>
      <p:sp>
        <p:nvSpPr>
          <p:cNvPr id="146" name="Google Shape;146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Low performance on face detection of cartoon characters using pretrained models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Create the cartoon repository using only Disney characters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Using the landmarks based comparison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Training landmark models for custom datasets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47" name="Google Shape;14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57500" y="2256813"/>
            <a:ext cx="1469874" cy="1167325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49" name="Google Shape;14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2625" y="3133850"/>
            <a:ext cx="1064519" cy="1446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30950" y="3133850"/>
            <a:ext cx="5391625" cy="1446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1"/>
          <p:cNvSpPr txBox="1"/>
          <p:nvPr>
            <p:ph type="title"/>
          </p:nvPr>
        </p:nvSpPr>
        <p:spPr>
          <a:xfrm>
            <a:off x="380825" y="11757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APPROACH 2 ( CO 425 )</a:t>
            </a:r>
            <a:endParaRPr/>
          </a:p>
        </p:txBody>
      </p:sp>
      <p:pic>
        <p:nvPicPr>
          <p:cNvPr id="156" name="Google Shape;15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6476" y="2105550"/>
            <a:ext cx="2310700" cy="231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61025" y="2126425"/>
            <a:ext cx="4537924" cy="2268951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